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AF171C-48BF-8BB9-9FA0-5397F6E8D5CB}" name="Clinton Hayden" initials="CH" userId="S::clinton.hayden@reconciliation.org.au::b4516199-41be-4f14-a307-cb1ae0619b85" providerId="AD"/>
  <p188:author id="{30707764-42AA-6844-78E9-905ECDBCA3DB}" name="Faiza Ways" initials="FW" userId="S::faizaw@recaus.onmicrosoft.com::028e1e92-b7aa-440b-ad40-dc3230791cb7" providerId="AD"/>
  <p188:author id="{B0BC84C2-BF6A-E062-293B-15E43DBD5004}" name="Liz Willis" initials="LW" userId="S::lizw@recaus.onmicrosoft.com::7122bd10-c886-4d36-ae68-532ab1cfe54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8CA"/>
    <a:srgbClr val="6308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56FE0C-FDFE-D032-D440-F5EF2F85436B}" v="80" dt="2025-03-04T03:31:05.112"/>
    <p1510:client id="{8D02CC38-1B0B-D17B-DED1-3D3B0C1583E1}" v="4" dt="2025-03-03T23:55:04.646"/>
    <p1510:client id="{936341E1-D8D3-4272-9E63-5DF8CF150197}" v="101" dt="2025-03-04T04:01:18.880"/>
    <p1510:client id="{EBD2A8C1-C6A9-4D0A-B688-B2863DA1C34A}" v="205" dt="2025-03-04T05:50:14.7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27237" autoAdjust="0"/>
  </p:normalViewPr>
  <p:slideViewPr>
    <p:cSldViewPr snapToGrid="0">
      <p:cViewPr varScale="1">
        <p:scale>
          <a:sx n="18" d="100"/>
          <a:sy n="18" d="100"/>
        </p:scale>
        <p:origin x="27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669E5-377F-4130-8B2D-8743EFE654E0}" type="datetimeFigureOut"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06203-46C1-4EA0-8567-ADB23C9CF42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01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B6D48-AAA7-5DB8-D22D-623723151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00A0BB-C382-FE7F-AF2C-CA22E5B327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D085CD-FF84-2C52-7A38-AB5804D04F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Slide Talking Points: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/>
              <a:t>Established in 2017, the Narragunnawali Awards are the only awards recognising outstanding reconciliation initiatives in Australian schools and early learning services.</a:t>
            </a:r>
          </a:p>
          <a:p>
            <a:br>
              <a:rPr lang="en-US" dirty="0">
                <a:cs typeface="+mn-lt"/>
              </a:rPr>
            </a:br>
            <a:r>
              <a:rPr lang="en-US" b="1" i="1" u="sng" dirty="0">
                <a:cs typeface="+mn-lt"/>
              </a:rPr>
              <a:t>there are two </a:t>
            </a:r>
            <a:r>
              <a:rPr lang="en-US" b="1" i="1" u="sng" dirty="0"/>
              <a:t>Categories:</a:t>
            </a:r>
            <a:br>
              <a:rPr lang="en-US" b="1" i="1" u="sng" dirty="0">
                <a:cs typeface="+mn-lt"/>
              </a:rPr>
            </a:br>
            <a:endParaRPr lang="en-US" b="1" i="1" u="sng" dirty="0"/>
          </a:p>
          <a:p>
            <a:pPr marL="171450" indent="-171450">
              <a:buFont typeface="Arial"/>
              <a:buChar char="•"/>
            </a:pPr>
            <a:r>
              <a:rPr lang="en-US" b="1" dirty="0"/>
              <a:t>Schools: </a:t>
            </a:r>
            <a:r>
              <a:rPr lang="en-US" dirty="0"/>
              <a:t>Primary to senior secondary (government, independent, Catholic sectors),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b="1" dirty="0"/>
              <a:t>Early Learning: </a:t>
            </a:r>
            <a:r>
              <a:rPr lang="en-US" dirty="0"/>
              <a:t>Early childhood education, preschool, family day care, out-of-school hours care.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lvl="1"/>
            <a:endParaRPr lang="en-US" dirty="0"/>
          </a:p>
          <a:p>
            <a:r>
              <a:rPr lang="en-US" dirty="0"/>
              <a:t>Nominations are open to all schools and services</a:t>
            </a:r>
            <a:r>
              <a:rPr lang="en-US"/>
              <a:t>. </a:t>
            </a:r>
            <a:br>
              <a:rPr lang="en-US"/>
            </a:br>
            <a:r>
              <a:rPr lang="en-US"/>
              <a:t>Check </a:t>
            </a:r>
            <a:r>
              <a:rPr lang="en-US" dirty="0"/>
              <a:t>the Narragunnawali Awards 2025 info kit, available on the Narragunnawali Awards 2025 page for </a:t>
            </a:r>
            <a:r>
              <a:rPr lang="en-US"/>
              <a:t>more details.</a:t>
            </a:r>
            <a:br>
              <a:rPr lang="en-US" dirty="0">
                <a:cs typeface="+mn-lt"/>
              </a:rPr>
            </a:br>
            <a:endParaRPr lang="en-US" dirty="0"/>
          </a:p>
          <a:p>
            <a:r>
              <a:rPr lang="en-US" dirty="0"/>
              <a:t>We highly encourage community members to nominate deserving schools and services.</a:t>
            </a: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4C050-B66E-8FA0-4745-080EF0EED6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006203-46C1-4EA0-8567-ADB23C9CF424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768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92929-62E5-9081-38F9-C7875FB01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B5D5CC-2A3F-3CAD-7CA1-3C3524362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05AEC-61CF-7920-A6E2-226663460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B4DE4-F5DA-7B46-5FC1-33CAE1A97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AD55F-238D-1D34-DD1D-B2C641A4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045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6E220-817F-A3B1-CB60-9D0502D62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45002-2C26-B048-8DD5-7E5818B54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F6055-E01D-58CC-453C-1DB790D8D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63A8D-E6AC-5FE9-362B-B2AAC732C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945DC-7665-EB10-794E-08435DA20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101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2F8C13-ED1A-8C77-FFE9-C5C8F9AD12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4C85F3-AE22-E18C-00F4-D7CDA2139B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D2783-3245-77E8-9A8B-A0020C435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3A67D-CD1A-CA41-A81B-9CDB0A3D9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F6958-20A3-28F2-6F0F-0E949A150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578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CF300-B69E-BDD9-1E13-A7651736D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1AA89-E359-386B-C2BE-083D380AA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36C6D-01CC-BC37-1600-038F3FF5B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C1EBA-69CA-DE7E-4348-0530F81C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F4AB-C320-EA2A-8037-E96D308DB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48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EF1AF-A80C-1869-076C-D4D37EDBB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61D22-01C6-26EB-D0DB-8F2CFBD94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B84FA-2724-9627-B6F8-7244A6F0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09D90-D784-4EFC-38BD-1B439BBEE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D9BF2-8B1B-2F76-532F-D98315146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740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C3E6D-135F-F498-0C76-D8C487EAF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5AB3F-CF0C-4C6D-24A3-CC0511171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0F9848-CD09-6A3F-4C3B-E29A630A3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83969-0FDD-25C4-20D0-695928AE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39B7A-ED80-0CE4-4885-23AFBFCA8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D39A3-72DD-3D9F-7B46-F65EDA40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277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7DBA7-7EA8-1630-E801-BF4068C9B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9F74A-CCDB-8B3C-2A1B-A2CAF6514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991627-D607-8954-6873-D2E2C4A06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F61957-687F-E2EE-F380-54075B8B0F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897165-09BF-146E-0010-87001ABD1A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525631-DD3D-8FD9-4CAE-91792B01F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B9A51-B487-D676-D83C-523AEA43E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30BAC1-FF12-B771-485F-14B64F0BD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039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3013-8609-3D40-839F-C40902BC2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E661DC-0424-9582-B820-9C34DD1C8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9714A-9C88-A2F2-B1B6-6A56361E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C012ED-1EE6-4F56-6674-0FA06B67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3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EFA65E-2576-7989-1796-916EF98E8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A4B14A-3EFE-90AC-DF5E-B65A6EA0A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8FA23-9988-448E-DB32-F8E15037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628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2BC9B-1F70-EC01-6C20-898037E03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6DCC7-00BC-EB44-27E4-D33B2AF98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B6CF1A-77B0-A673-4999-00A63877A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E2BF04-140A-CA72-9F8C-6869A2EFD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AC25B-1936-BCFD-5E56-EC53EEEB3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1CB58-92DB-4EE1-CE81-EA68B9CF4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404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F0814-3C39-FE69-71D6-E9E83C07F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07E3E6-FACD-96EA-D787-F8828B088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5DBA03-DC8C-C51E-A363-EEB80F033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88448-4D3B-7982-D8D3-04EDF90D7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2B925-988A-A86E-CAC5-C85CD434E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A37BC-C047-8D29-BA67-330395956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27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66D77F-D721-C249-BE63-3780CE3D3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497E7-1333-8D2C-8DE6-B036B7661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D7066-18BA-8DFB-0BA8-362ECB883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13F95-F0A1-474D-9491-46892AF05B3A}" type="datetimeFigureOut">
              <a:rPr lang="en-AU" smtClean="0"/>
              <a:t>4/03/2025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25215-7BB4-DEFD-4514-085640DB7D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3A204-41A9-5366-9A3D-4951F6FBC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4DB37-C562-4599-8FF5-8DE2FBAF63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239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4D5999-EA0A-BC35-4DE8-68666CC81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52">
            <a:extLst>
              <a:ext uri="{FF2B5EF4-FFF2-40B4-BE49-F238E27FC236}">
                <a16:creationId xmlns:a16="http://schemas.microsoft.com/office/drawing/2014/main" id="{3ADFC70E-1D85-6004-4BEE-0643A1E288F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317"/>
            <a:ext cx="12192000" cy="635831"/>
          </a:xfrm>
          <a:prstGeom prst="rect">
            <a:avLst/>
          </a:prstGeom>
        </p:spPr>
      </p:pic>
      <p:pic>
        <p:nvPicPr>
          <p:cNvPr id="7" name="Picture 6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E16DA505-1F48-2B67-BAD5-A6A0B328F8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6674" y="1352305"/>
            <a:ext cx="4351110" cy="433205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17C274BB-9DF5-18A3-615B-645DAD902379}"/>
              </a:ext>
            </a:extLst>
          </p:cNvPr>
          <p:cNvSpPr txBox="1"/>
          <p:nvPr/>
        </p:nvSpPr>
        <p:spPr>
          <a:xfrm>
            <a:off x="364216" y="822646"/>
            <a:ext cx="8506407" cy="1446550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400" b="1">
                <a:solidFill>
                  <a:srgbClr val="0698CA"/>
                </a:solidFill>
                <a:latin typeface="Arial"/>
                <a:cs typeface="Arial"/>
              </a:rPr>
              <a:t>Nominations and Applications OPEN NOW!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23DF0F5-0272-030C-10C3-7FA583F31921}"/>
              </a:ext>
            </a:extLst>
          </p:cNvPr>
          <p:cNvSpPr txBox="1"/>
          <p:nvPr/>
        </p:nvSpPr>
        <p:spPr>
          <a:xfrm>
            <a:off x="7840892" y="5506136"/>
            <a:ext cx="368809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>
                <a:solidFill>
                  <a:srgbClr val="0698CA"/>
                </a:solidFill>
                <a:latin typeface="Arial"/>
                <a:cs typeface="Arial"/>
              </a:rPr>
              <a:t>Scan QR Code for more information.</a:t>
            </a:r>
            <a:endParaRPr lang="en-AU" sz="2000" b="1">
              <a:solidFill>
                <a:srgbClr val="0698CA"/>
              </a:solidFill>
              <a:latin typeface="Arial"/>
              <a:cs typeface="Arial"/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38712B5D-A227-47CA-0A92-8785886F684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79785"/>
            <a:ext cx="12192000" cy="635831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BAAC764F-25BC-1DAE-88D5-4F91B4B06994}"/>
              </a:ext>
            </a:extLst>
          </p:cNvPr>
          <p:cNvSpPr txBox="1"/>
          <p:nvPr/>
        </p:nvSpPr>
        <p:spPr>
          <a:xfrm>
            <a:off x="364216" y="2490281"/>
            <a:ext cx="7112458" cy="18774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2000" b="1">
                <a:solidFill>
                  <a:srgbClr val="630832"/>
                </a:solidFill>
                <a:latin typeface="Arial"/>
                <a:cs typeface="Arial"/>
              </a:rPr>
              <a:t>Recognising outstanding commitment to reconciliation in education in Australian schools and early learning services.</a:t>
            </a:r>
            <a:br>
              <a:rPr lang="en-AU" sz="2000" b="1">
                <a:solidFill>
                  <a:srgbClr val="630832"/>
                </a:solidFill>
                <a:latin typeface="Arial"/>
                <a:cs typeface="Arial"/>
              </a:rPr>
            </a:br>
            <a:br>
              <a:rPr lang="en-AU" sz="2000" b="1">
                <a:solidFill>
                  <a:srgbClr val="630832"/>
                </a:solidFill>
                <a:latin typeface="Arial"/>
                <a:cs typeface="Arial"/>
              </a:rPr>
            </a:br>
            <a:r>
              <a:rPr lang="en-AU" sz="2000" b="1">
                <a:solidFill>
                  <a:srgbClr val="630832"/>
                </a:solidFill>
                <a:latin typeface="Arial"/>
                <a:cs typeface="Arial"/>
              </a:rPr>
              <a:t>Applications close</a:t>
            </a:r>
            <a:r>
              <a:rPr lang="en-US" sz="2000" b="1">
                <a:solidFill>
                  <a:srgbClr val="630832"/>
                </a:solidFill>
                <a:latin typeface="Arial"/>
                <a:cs typeface="Arial"/>
              </a:rPr>
              <a:t> Friday 2 May 2025</a:t>
            </a:r>
            <a:br>
              <a:rPr lang="en-AU" sz="2000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AU" sz="1600" b="1">
              <a:solidFill>
                <a:srgbClr val="6308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93AB81-47DB-3AFE-80DA-78CE9B450D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018" y="4375943"/>
            <a:ext cx="4483043" cy="165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63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E5F1E1E0B20C4C8CE07C187EF06B51" ma:contentTypeVersion="19" ma:contentTypeDescription="Create a new document." ma:contentTypeScope="" ma:versionID="dbcc8407d97137b14c5f6d2647d0caee">
  <xsd:schema xmlns:xsd="http://www.w3.org/2001/XMLSchema" xmlns:xs="http://www.w3.org/2001/XMLSchema" xmlns:p="http://schemas.microsoft.com/office/2006/metadata/properties" xmlns:ns2="8151de9b-3ce9-4dc6-acce-3a458c2160d4" xmlns:ns3="1e694bcc-b2c1-41d9-be2e-b6187438ef87" targetNamespace="http://schemas.microsoft.com/office/2006/metadata/properties" ma:root="true" ma:fieldsID="ce3f054158cf041f317d13beba4d1f95" ns2:_="" ns3:_="">
    <xsd:import namespace="8151de9b-3ce9-4dc6-acce-3a458c2160d4"/>
    <xsd:import namespace="1e694bcc-b2c1-41d9-be2e-b6187438ef87"/>
    <xsd:element name="properties">
      <xsd:complexType>
        <xsd:sequence>
          <xsd:element name="documentManagement">
            <xsd:complexType>
              <xsd:all>
                <xsd:element ref="ns2:m76899446ebc4ecab67f5ab281aeb9f1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51de9b-3ce9-4dc6-acce-3a458c2160d4" elementFormDefault="qualified">
    <xsd:import namespace="http://schemas.microsoft.com/office/2006/documentManagement/types"/>
    <xsd:import namespace="http://schemas.microsoft.com/office/infopath/2007/PartnerControls"/>
    <xsd:element name="m76899446ebc4ecab67f5ab281aeb9f1" ma:index="9" nillable="true" ma:taxonomy="true" ma:internalName="m76899446ebc4ecab67f5ab281aeb9f1" ma:taxonomyFieldName="Document_x0020_Type" ma:displayName="Document Type" ma:default="" ma:fieldId="{67689944-6ebc-4eca-b67f-5ab281aeb9f1}" ma:sspId="30039fc5-4533-4eef-b0c9-8cbb44b955c0" ma:termSetId="6c56812c-00b0-4ea0-b6e4-2a9fdb274743" ma:anchorId="0cafb914-ae3b-44fd-ac15-17a0f02d40e5" ma:open="fals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0039fc5-4533-4eef-b0c9-8cbb44b955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694bcc-b2c1-41d9-be2e-b6187438ef8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9474e5b-97a1-468c-9533-e8b92a609862}" ma:internalName="TaxCatchAll" ma:showField="CatchAllData" ma:web="1e694bcc-b2c1-41d9-be2e-b6187438ef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76899446ebc4ecab67f5ab281aeb9f1 xmlns="8151de9b-3ce9-4dc6-acce-3a458c2160d4">
      <Terms xmlns="http://schemas.microsoft.com/office/infopath/2007/PartnerControls"/>
    </m76899446ebc4ecab67f5ab281aeb9f1>
    <lcf76f155ced4ddcb4097134ff3c332f xmlns="8151de9b-3ce9-4dc6-acce-3a458c2160d4">
      <Terms xmlns="http://schemas.microsoft.com/office/infopath/2007/PartnerControls"/>
    </lcf76f155ced4ddcb4097134ff3c332f>
    <TaxCatchAll xmlns="1e694bcc-b2c1-41d9-be2e-b6187438ef87" xsi:nil="true"/>
  </documentManagement>
</p:properties>
</file>

<file path=customXml/itemProps1.xml><?xml version="1.0" encoding="utf-8"?>
<ds:datastoreItem xmlns:ds="http://schemas.openxmlformats.org/officeDocument/2006/customXml" ds:itemID="{CC6F9CF0-417D-47C6-A85C-BAEF400DB964}">
  <ds:schemaRefs>
    <ds:schemaRef ds:uri="1e694bcc-b2c1-41d9-be2e-b6187438ef87"/>
    <ds:schemaRef ds:uri="8151de9b-3ce9-4dc6-acce-3a458c2160d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FB1B0E8-DE11-4A26-891B-DFB0FA1186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31CA55-1A48-4827-99A2-56837E7DD7AE}">
  <ds:schemaRefs>
    <ds:schemaRef ds:uri="8151de9b-3ce9-4dc6-acce-3a458c2160d4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1e694bcc-b2c1-41d9-be2e-b6187438ef8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Clinton Hayden</dc:creator>
  <cp:lastModifiedBy>Clinton Hayden</cp:lastModifiedBy>
  <cp:revision>1</cp:revision>
  <dcterms:created xsi:type="dcterms:W3CDTF">2025-02-26T05:40:39Z</dcterms:created>
  <dcterms:modified xsi:type="dcterms:W3CDTF">2025-03-04T05:50:14Z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0x010100C8E5F1E1E0B20C4C8CE07C187EF06B51</vt:lpwstr>
  </property>
  <property fmtid="{D5CDD505-2E9C-101B-9397-08002B2CF9AE}" pid="3" name="Document Type">
    <vt:lpwstr/>
  </property>
  <property fmtid="{D5CDD505-2E9C-101B-9397-08002B2CF9AE}" pid="4" name="MediaServiceImageTags">
    <vt:lpwstr/>
  </property>
  <property fmtid="{D5CDD505-2E9C-101B-9397-08002B2CF9AE}" pid="5" name="Document_x0020_Type">
    <vt:lpwstr/>
  </property>
</Properties>
</file>